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7" r:id="rId5"/>
    <p:sldId id="258" r:id="rId6"/>
    <p:sldId id="25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3" r:id="rId16"/>
    <p:sldId id="294" r:id="rId17"/>
    <p:sldId id="289" r:id="rId18"/>
    <p:sldId id="290" r:id="rId19"/>
    <p:sldId id="295" r:id="rId20"/>
    <p:sldId id="296" r:id="rId21"/>
    <p:sldId id="297" r:id="rId22"/>
    <p:sldId id="298" r:id="rId23"/>
    <p:sldId id="291" r:id="rId24"/>
    <p:sldId id="279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0033"/>
    <a:srgbClr val="993366"/>
    <a:srgbClr val="CD899E"/>
    <a:srgbClr val="CA889E"/>
    <a:srgbClr val="AA4867"/>
    <a:srgbClr val="AA4C6B"/>
    <a:srgbClr val="A93C5B"/>
    <a:srgbClr val="DE9ABC"/>
    <a:srgbClr val="CB6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478" autoAdjust="0"/>
  </p:normalViewPr>
  <p:slideViewPr>
    <p:cSldViewPr snapToGrid="0">
      <p:cViewPr varScale="1">
        <p:scale>
          <a:sx n="86" d="100"/>
          <a:sy n="86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6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EBD22-BE42-4FAE-A519-5DD540118DC0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F8D5F-2959-463A-B019-4DD8E8D9A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24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Grober Überblick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führenden Vordenker für den </a:t>
            </a:r>
            <a:r>
              <a:rPr lang="de-DE" b="0" baseline="0" dirty="0" err="1" smtClean="0"/>
              <a:t>Social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Workplace</a:t>
            </a:r>
            <a:endParaRPr lang="de-DE" b="0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vielen Jahren Erfahrung mit Unternehmen 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digitale Kommunikation und sozialvernetzte Zusammenarbeit DER Erfolgsfaktor für Unternehmen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="0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Wir unterstützen eine Reihe von mittelständischen Unternehmen und Großkonzernen, 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Visionen einer solchen digitalen Arbeitsumgebung zu entwickeln und umzusetzen.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20 </a:t>
            </a:r>
            <a:r>
              <a:rPr lang="de-DE" b="0" baseline="0" dirty="0" err="1" smtClean="0"/>
              <a:t>netmedianer</a:t>
            </a:r>
            <a:r>
              <a:rPr lang="de-DE" b="0" baseline="0" dirty="0" smtClean="0"/>
              <a:t>, Strategieberatung &amp; Umsetzungsagentur (mit Fokus auf bestimmte Technologien)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Standorte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C62C-A673-D24B-9555-9A39FF7660A8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2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e-on:</a:t>
            </a:r>
            <a:r>
              <a:rPr lang="de-DE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IT Abteilung dort ist sehr groß, entsprechend hoch sind die Ressourcen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Es kam von IT-Seite der Wunsch auf, ein Projekt „Arbeitsplatz der Zukunft“ aufzusetzen</a:t>
            </a:r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netmedia</a:t>
            </a:r>
            <a:r>
              <a:rPr lang="de-DE" baseline="0" dirty="0" smtClean="0"/>
              <a:t> hat beratend dabei unterstützt, dieses Projekt intern zu </a:t>
            </a:r>
            <a:r>
              <a:rPr lang="de-DE" baseline="0" dirty="0" err="1" smtClean="0"/>
              <a:t>pitchen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C62C-A673-D24B-9555-9A39FF7660A8}" type="slidenum">
              <a:rPr lang="de-DE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99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Grober Überblick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führenden Vordenker für den </a:t>
            </a:r>
            <a:r>
              <a:rPr lang="de-DE" b="0" baseline="0" dirty="0" err="1" smtClean="0"/>
              <a:t>Social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Workplace</a:t>
            </a:r>
            <a:endParaRPr lang="de-DE" b="0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vielen Jahren Erfahrung mit Unternehmen 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digitale Kommunikation und sozialvernetzte Zusammenarbeit DER Erfolgsfaktor für Unternehmen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="0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Wir unterstützen eine Reihe von mittelständischen Unternehmen und Großkonzernen, 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Visionen einer solchen digitalen Arbeitsumgebung zu entwickeln und umzusetzen.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20 </a:t>
            </a:r>
            <a:r>
              <a:rPr lang="de-DE" b="0" baseline="0" dirty="0" err="1" smtClean="0"/>
              <a:t>netmedianer</a:t>
            </a:r>
            <a:r>
              <a:rPr lang="de-DE" b="0" baseline="0" dirty="0" smtClean="0"/>
              <a:t>, Strategieberatung &amp; Umsetzungsagentur (mit Fokus auf bestimmte Technologien)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 smtClean="0"/>
              <a:t>Standorte</a:t>
            </a:r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C62C-A673-D24B-9555-9A39FF7660A8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8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Shibboleth</a:t>
            </a:r>
            <a:r>
              <a:rPr lang="de-DE" dirty="0" smtClean="0"/>
              <a:t> ist ein vom Internet2/MACE entwickeltes Verfahren zur verteilten Authentifizierung und Autorisierung für Webanwendungen und Webservices. Das Konzept von </a:t>
            </a:r>
            <a:r>
              <a:rPr lang="de-DE" dirty="0" err="1" smtClean="0"/>
              <a:t>Shibboleth</a:t>
            </a:r>
            <a:r>
              <a:rPr lang="de-DE" dirty="0" smtClean="0"/>
              <a:t> sieht vor, dass der Benutzer sich nur einmal bei seiner Heimateinrichtung authentisieren muss, um ortsunabhängig auf Dienste oder lizenzierte Inhalte verschiedener Anbieter zugreifen zu können (engl. Single </a:t>
            </a:r>
            <a:r>
              <a:rPr lang="de-DE" dirty="0" err="1" smtClean="0"/>
              <a:t>Sign</a:t>
            </a:r>
            <a:r>
              <a:rPr lang="de-DE" dirty="0" smtClean="0"/>
              <a:t>-on). </a:t>
            </a:r>
            <a:r>
              <a:rPr lang="de-DE" dirty="0" err="1" smtClean="0"/>
              <a:t>Shibboleth</a:t>
            </a:r>
            <a:r>
              <a:rPr lang="de-DE" dirty="0" smtClean="0"/>
              <a:t> basiert auf einer Erweiterung des Standards SAML.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F8D5F-2959-463A-B019-4DD8E8D9A7E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58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Datenkonsistenz: eine Modifikation der Datenstrukturen kann</a:t>
            </a:r>
            <a:r>
              <a:rPr lang="de-DE" baseline="0" dirty="0" smtClean="0"/>
              <a:t> nur zentral für </a:t>
            </a:r>
            <a:r>
              <a:rPr lang="de-DE" baseline="0" smtClean="0"/>
              <a:t>alle erfolgen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F8D5F-2959-463A-B019-4DD8E8D9A7E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03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63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68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96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5" y="365128"/>
            <a:ext cx="78867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E872-17F3-4C7C-8052-B702DDC3E67A}" type="datetimeFigureOut">
              <a:rPr lang="de-DE"/>
              <a:pPr>
                <a:defRPr/>
              </a:pPr>
              <a:t>15.05.2014</a:t>
            </a:fld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3C45-E68F-42DA-8846-431FD3099A3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67545" y="2205080"/>
            <a:ext cx="8208144" cy="3671887"/>
          </a:xfrm>
        </p:spPr>
        <p:txBody>
          <a:bodyPr/>
          <a:lstStyle>
            <a:lvl1pPr marL="228600" indent="-228600">
              <a:buClr>
                <a:srgbClr val="990033"/>
              </a:buClr>
              <a:buFont typeface="Wingdings" panose="05000000000000000000" pitchFamily="2" charset="2"/>
              <a:buChar char="§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685800" indent="-228600">
              <a:buClr>
                <a:srgbClr val="990033"/>
              </a:buClr>
              <a:buFont typeface="Wingdings" panose="05000000000000000000" pitchFamily="2" charset="2"/>
              <a:buChar char="§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>
              <a:buClr>
                <a:srgbClr val="990033"/>
              </a:buClr>
              <a:buFont typeface="Wingdings" panose="05000000000000000000" pitchFamily="2" charset="2"/>
              <a:buChar char="§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058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gradFill flip="none" rotWithShape="1">
          <a:gsLst>
            <a:gs pos="0">
              <a:schemeClr val="bg1"/>
            </a:gs>
            <a:gs pos="66000">
              <a:srgbClr val="CD899E"/>
            </a:gs>
            <a:gs pos="81000">
              <a:srgbClr val="CA889E"/>
            </a:gs>
            <a:gs pos="100000">
              <a:srgbClr val="A93C5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159888"/>
            <a:ext cx="7886700" cy="132556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5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idx="4294967295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82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1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91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40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31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0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33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88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4AD05-74BF-418C-8F8A-6B91456A3D73}" type="datetimeFigureOut">
              <a:rPr lang="de-DE" smtClean="0"/>
              <a:t>15.05.2014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BA521-17B4-4C87-9CB2-706B238B2B6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988" y="214313"/>
            <a:ext cx="1293812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18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microsoft.com/office/2007/relationships/hdphoto" Target="../media/hdphoto2.wdp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microsoft.com/office/2007/relationships/hdphoto" Target="../media/hdphoto3.wdp"/><Relationship Id="rId10" Type="http://schemas.openxmlformats.org/officeDocument/2006/relationships/image" Target="../media/image28.png"/><Relationship Id="rId19" Type="http://schemas.openxmlformats.org/officeDocument/2006/relationships/image" Target="../media/image35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4443" y="908720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Segoe UI Light" panose="020B0502040204020203" pitchFamily="34" charset="0"/>
              </a:rPr>
              <a:t>Zentrale </a:t>
            </a:r>
            <a:br>
              <a:rPr lang="de-DE" sz="4400" dirty="0">
                <a:latin typeface="Segoe UI Light" panose="020B0502040204020203" pitchFamily="34" charset="0"/>
              </a:rPr>
            </a:br>
            <a:r>
              <a:rPr lang="de-DE" sz="4400" dirty="0">
                <a:latin typeface="Segoe UI Light" panose="020B0502040204020203" pitchFamily="34" charset="0"/>
              </a:rPr>
              <a:t>Authentifizierungsplattform</a:t>
            </a:r>
            <a:endParaRPr lang="de-DE" sz="4400" dirty="0">
              <a:latin typeface="Segoe UI Light" panose="020B0502040204020203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9636" y="242089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400">
                <a:latin typeface="Segoe UI Light" panose="020B0502040204020203" pitchFamily="34" charset="0"/>
              </a:defRPr>
            </a:lvl1pPr>
          </a:lstStyle>
          <a:p>
            <a:r>
              <a:rPr lang="de-DE" sz="2400" dirty="0"/>
              <a:t>mit Open Text Website Management bei Thieme</a:t>
            </a:r>
            <a:endParaRPr lang="de-DE" sz="2400" dirty="0"/>
          </a:p>
        </p:txBody>
      </p:sp>
      <p:pic>
        <p:nvPicPr>
          <p:cNvPr id="2" name="Picture 4" descr="Bücher aus der Thieme Grup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214" y="3777674"/>
            <a:ext cx="10081351" cy="38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7547" y="2205080"/>
            <a:ext cx="6702689" cy="3671887"/>
          </a:xfrm>
        </p:spPr>
        <p:txBody>
          <a:bodyPr/>
          <a:lstStyle/>
          <a:p>
            <a:r>
              <a:rPr lang="de-DE" dirty="0" err="1" smtClean="0"/>
              <a:t>Atypon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/>
              <a:t>Für das Identitäts- </a:t>
            </a:r>
            <a:r>
              <a:rPr lang="de-DE" sz="1800" dirty="0"/>
              <a:t>und Zugriffsmanagement</a:t>
            </a:r>
            <a:r>
              <a:rPr lang="de-DE" dirty="0"/>
              <a:t> </a:t>
            </a:r>
            <a:endParaRPr lang="de-DE" dirty="0" smtClean="0"/>
          </a:p>
          <a:p>
            <a:r>
              <a:rPr lang="de-DE" dirty="0" smtClean="0"/>
              <a:t>Open Text Management Server</a:t>
            </a:r>
            <a:br>
              <a:rPr lang="de-DE" dirty="0" smtClean="0"/>
            </a:br>
            <a:r>
              <a:rPr lang="de-DE" sz="1800" dirty="0"/>
              <a:t>Zur Erstellung der verschiedenen Brands und zur Pflege der </a:t>
            </a:r>
            <a:r>
              <a:rPr lang="de-DE" sz="1800" dirty="0" smtClean="0"/>
              <a:t>portalspezifischen </a:t>
            </a:r>
            <a:r>
              <a:rPr lang="de-DE" sz="1800" dirty="0"/>
              <a:t>Texte</a:t>
            </a:r>
          </a:p>
          <a:p>
            <a:r>
              <a:rPr lang="de-DE" dirty="0" smtClean="0"/>
              <a:t>Open </a:t>
            </a:r>
            <a:r>
              <a:rPr lang="de-DE" dirty="0"/>
              <a:t>Text </a:t>
            </a:r>
            <a:r>
              <a:rPr lang="de-DE" dirty="0" err="1" smtClean="0"/>
              <a:t>Delivery</a:t>
            </a:r>
            <a:r>
              <a:rPr lang="de-DE" dirty="0" smtClean="0"/>
              <a:t> Server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/>
              <a:t>Zur Auslieferung der Seiten und Seitenteile zur Authentifizierung und für </a:t>
            </a:r>
            <a:r>
              <a:rPr lang="de-DE" sz="1800" dirty="0" err="1"/>
              <a:t>Self</a:t>
            </a:r>
            <a:r>
              <a:rPr lang="de-DE" sz="1800" dirty="0"/>
              <a:t>-Services in Verbindung mit </a:t>
            </a:r>
            <a:r>
              <a:rPr lang="de-DE" sz="1800" dirty="0" err="1"/>
              <a:t>Atypon</a:t>
            </a:r>
            <a:endParaRPr lang="de-DE" sz="1800" dirty="0"/>
          </a:p>
          <a:p>
            <a:endParaRPr lang="de-DE" dirty="0"/>
          </a:p>
        </p:txBody>
      </p:sp>
      <p:pic>
        <p:nvPicPr>
          <p:cNvPr id="1026" name="Picture 2" descr="http://www.asce.org/uploadedImages/Books_and_Journals/Journals/atyp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34" y="2299010"/>
            <a:ext cx="1538326" cy="4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tx.com/wp-content/uploads/2013/07/Open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34" y="2988181"/>
            <a:ext cx="1538326" cy="6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tx.com/wp-content/uploads/2013/07/Open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34" y="4041023"/>
            <a:ext cx="1538326" cy="6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 Auslieferung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56032" y="3033133"/>
            <a:ext cx="1483918" cy="1717288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Management Server</a:t>
            </a:r>
          </a:p>
          <a:p>
            <a:pPr algn="ctr"/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Konfiguration und Pflege</a:t>
            </a:r>
            <a:endParaRPr lang="de-D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74848" y="3033133"/>
            <a:ext cx="2977375" cy="1717288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Delivery</a:t>
            </a:r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Server Cluster</a:t>
            </a:r>
            <a:endParaRPr lang="de-DE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84249" y="3010829"/>
            <a:ext cx="1282390" cy="17395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Atypon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Web Services API</a:t>
            </a:r>
            <a:endParaRPr lang="de-D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601537" y="3010829"/>
            <a:ext cx="1282390" cy="17395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Atypon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Cluster</a:t>
            </a:r>
            <a:endParaRPr lang="de-D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Pfeil nach links und rechts 10"/>
          <p:cNvSpPr/>
          <p:nvPr/>
        </p:nvSpPr>
        <p:spPr>
          <a:xfrm>
            <a:off x="5252223" y="3824868"/>
            <a:ext cx="632026" cy="133816"/>
          </a:xfrm>
          <a:prstGeom prst="leftRight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1839950" y="3824868"/>
            <a:ext cx="434898" cy="133816"/>
          </a:xfrm>
          <a:prstGeom prst="right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7166639" y="3824868"/>
            <a:ext cx="427341" cy="133816"/>
          </a:xfrm>
          <a:prstGeom prst="leftRight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353356" y="3133493"/>
            <a:ext cx="1377174" cy="5129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Login</a:t>
            </a:r>
            <a:endParaRPr lang="de-DE" sz="1400" dirty="0"/>
          </a:p>
        </p:txBody>
      </p:sp>
      <p:sp>
        <p:nvSpPr>
          <p:cNvPr id="15" name="Rechteck 14"/>
          <p:cNvSpPr/>
          <p:nvPr/>
        </p:nvSpPr>
        <p:spPr>
          <a:xfrm>
            <a:off x="3781705" y="3133493"/>
            <a:ext cx="1377174" cy="51295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Password vergessen</a:t>
            </a:r>
            <a:endParaRPr lang="de-DE" sz="1400" dirty="0"/>
          </a:p>
        </p:txBody>
      </p:sp>
      <p:sp>
        <p:nvSpPr>
          <p:cNvPr id="16" name="Rechteck 15"/>
          <p:cNvSpPr/>
          <p:nvPr/>
        </p:nvSpPr>
        <p:spPr>
          <a:xfrm>
            <a:off x="2373863" y="4144537"/>
            <a:ext cx="1377174" cy="5129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Registrierung</a:t>
            </a:r>
          </a:p>
          <a:p>
            <a:pPr algn="ctr"/>
            <a:r>
              <a:rPr lang="de-DE" sz="1400" dirty="0" err="1" smtClean="0"/>
              <a:t>Profilplege</a:t>
            </a:r>
            <a:endParaRPr lang="de-DE" sz="1400" dirty="0"/>
          </a:p>
        </p:txBody>
      </p:sp>
      <p:sp>
        <p:nvSpPr>
          <p:cNvPr id="17" name="Rechteck 16"/>
          <p:cNvSpPr/>
          <p:nvPr/>
        </p:nvSpPr>
        <p:spPr>
          <a:xfrm>
            <a:off x="3796540" y="4144537"/>
            <a:ext cx="1377174" cy="51295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Shibboleth</a:t>
            </a:r>
            <a:endParaRPr lang="de-DE" sz="14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78" y="5421419"/>
            <a:ext cx="1494172" cy="125607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465" y="5421418"/>
            <a:ext cx="1494174" cy="125607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504" y="5421419"/>
            <a:ext cx="1494172" cy="125607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11" y="1498875"/>
            <a:ext cx="1497539" cy="1258904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100" y="1498875"/>
            <a:ext cx="1497539" cy="125890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137" y="1498875"/>
            <a:ext cx="1497539" cy="1258904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3939" y="1478722"/>
            <a:ext cx="1497539" cy="1258904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9100" y="1487724"/>
            <a:ext cx="1497539" cy="1258904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6535" y="5418589"/>
            <a:ext cx="1497539" cy="1258904"/>
          </a:xfrm>
          <a:prstGeom prst="rect">
            <a:avLst/>
          </a:prstGeom>
        </p:spPr>
      </p:pic>
      <p:cxnSp>
        <p:nvCxnSpPr>
          <p:cNvPr id="28" name="Gerade Verbindung mit Pfeil 27"/>
          <p:cNvCxnSpPr>
            <a:endCxn id="18" idx="0"/>
          </p:cNvCxnSpPr>
          <p:nvPr/>
        </p:nvCxnSpPr>
        <p:spPr>
          <a:xfrm flipH="1">
            <a:off x="1092864" y="4657493"/>
            <a:ext cx="1949079" cy="763926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1839950" y="4657493"/>
            <a:ext cx="1201993" cy="761096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2875087" y="4657493"/>
            <a:ext cx="166856" cy="763926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4" idx="0"/>
            <a:endCxn id="22" idx="2"/>
          </p:cNvCxnSpPr>
          <p:nvPr/>
        </p:nvCxnSpPr>
        <p:spPr>
          <a:xfrm flipH="1" flipV="1">
            <a:off x="1091181" y="2757779"/>
            <a:ext cx="1950762" cy="37571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endCxn id="23" idx="2"/>
          </p:cNvCxnSpPr>
          <p:nvPr/>
        </p:nvCxnSpPr>
        <p:spPr>
          <a:xfrm flipH="1" flipV="1">
            <a:off x="1971870" y="2757779"/>
            <a:ext cx="1070073" cy="36828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21" idx="2"/>
          </p:cNvCxnSpPr>
          <p:nvPr/>
        </p:nvCxnSpPr>
        <p:spPr>
          <a:xfrm flipH="1" flipV="1">
            <a:off x="2918907" y="2757779"/>
            <a:ext cx="123036" cy="36828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4410895" y="2746628"/>
            <a:ext cx="993480" cy="37943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5" idx="0"/>
          </p:cNvCxnSpPr>
          <p:nvPr/>
        </p:nvCxnSpPr>
        <p:spPr>
          <a:xfrm flipV="1">
            <a:off x="4470292" y="2746628"/>
            <a:ext cx="1947577" cy="38686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7" idx="2"/>
            <a:endCxn id="26" idx="0"/>
          </p:cNvCxnSpPr>
          <p:nvPr/>
        </p:nvCxnSpPr>
        <p:spPr>
          <a:xfrm>
            <a:off x="4485127" y="4657493"/>
            <a:ext cx="1620178" cy="7610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3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Zugriff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362564" y="2107582"/>
            <a:ext cx="2977375" cy="1717288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Delivery</a:t>
            </a:r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Server Cluster</a:t>
            </a:r>
            <a:endParaRPr lang="de-DE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24425" y="2107582"/>
            <a:ext cx="1363579" cy="1717288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Apache</a:t>
            </a:r>
          </a:p>
          <a:p>
            <a:pPr algn="ctr"/>
            <a:r>
              <a:rPr lang="de-D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Atypon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-Modul</a:t>
            </a:r>
            <a:endParaRPr lang="de-D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24425" y="4209994"/>
            <a:ext cx="1282390" cy="17395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Atypon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Cluster</a:t>
            </a:r>
            <a:endParaRPr lang="de-D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Pfeil nach links und rechts 7"/>
          <p:cNvSpPr/>
          <p:nvPr/>
        </p:nvSpPr>
        <p:spPr>
          <a:xfrm rot="16200000">
            <a:off x="3138743" y="3951747"/>
            <a:ext cx="385124" cy="131369"/>
          </a:xfrm>
          <a:prstGeom prst="leftRight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links und rechts 8"/>
          <p:cNvSpPr/>
          <p:nvPr/>
        </p:nvSpPr>
        <p:spPr>
          <a:xfrm rot="10800000">
            <a:off x="3974155" y="2900541"/>
            <a:ext cx="385124" cy="131369"/>
          </a:xfrm>
          <a:prstGeom prst="leftRight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378819" y="3878932"/>
            <a:ext cx="5307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Prüfung der Berechtigung und Lizenzen über die URL</a:t>
            </a:r>
            <a:endParaRPr lang="de-DE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03" y="2446941"/>
            <a:ext cx="751238" cy="907200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1664284" y="2900541"/>
            <a:ext cx="956855" cy="131370"/>
          </a:xfrm>
          <a:prstGeom prst="right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5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725" t="14724" r="743" b="3157"/>
          <a:stretch/>
        </p:blipFill>
        <p:spPr>
          <a:xfrm>
            <a:off x="468000" y="1620000"/>
            <a:ext cx="7882768" cy="48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744" t="14972" r="760" b="2895"/>
          <a:stretch/>
        </p:blipFill>
        <p:spPr>
          <a:xfrm>
            <a:off x="468000" y="1620000"/>
            <a:ext cx="7861610" cy="48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590" t="14510" r="633" b="2895"/>
          <a:stretch/>
        </p:blipFill>
        <p:spPr>
          <a:xfrm>
            <a:off x="468000" y="1620000"/>
            <a:ext cx="7883912" cy="48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701" t="14805" r="569" b="2684"/>
          <a:stretch/>
        </p:blipFill>
        <p:spPr>
          <a:xfrm>
            <a:off x="467999" y="1620000"/>
            <a:ext cx="7886382" cy="4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682" t="14740" r="353" b="2975"/>
          <a:stretch/>
        </p:blipFill>
        <p:spPr>
          <a:xfrm>
            <a:off x="468000" y="1620000"/>
            <a:ext cx="7917366" cy="48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936469"/>
            <a:ext cx="6062946" cy="50968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03" y="935678"/>
            <a:ext cx="6063887" cy="5097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861" y="935678"/>
            <a:ext cx="6063887" cy="50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935723"/>
            <a:ext cx="6089992" cy="51195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621" y="935723"/>
            <a:ext cx="6089992" cy="511954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697" y="935723"/>
            <a:ext cx="6089992" cy="51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165728" y="2808348"/>
            <a:ext cx="2520280" cy="3672408"/>
          </a:xfrm>
          <a:prstGeom prst="rect">
            <a:avLst/>
          </a:prstGeom>
          <a:solidFill>
            <a:srgbClr val="E5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CE6F2"/>
              </a:clrFrom>
              <a:clrTo>
                <a:srgbClr val="DCE6F2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812" y="3024373"/>
            <a:ext cx="1902851" cy="25777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41797" y="4846903"/>
            <a:ext cx="96525" cy="96525"/>
          </a:xfrm>
          <a:prstGeom prst="ellipse">
            <a:avLst/>
          </a:prstGeom>
          <a:solidFill>
            <a:srgbClr val="E5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29831" y="3600486"/>
            <a:ext cx="96525" cy="96525"/>
          </a:xfrm>
          <a:prstGeom prst="ellipse">
            <a:avLst/>
          </a:prstGeom>
          <a:solidFill>
            <a:srgbClr val="E5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37733" y="5867744"/>
            <a:ext cx="2376264" cy="461340"/>
          </a:xfrm>
          <a:prstGeom prst="rect">
            <a:avLst/>
          </a:prstGeom>
          <a:noFill/>
        </p:spPr>
        <p:txBody>
          <a:bodyPr wrap="square" lIns="91118" tIns="45559" rIns="91118" bIns="45559" rtlCol="0">
            <a:spAutoFit/>
          </a:bodyPr>
          <a:lstStyle/>
          <a:p>
            <a:pPr algn="ctr" defTabSz="456123">
              <a:spcAft>
                <a:spcPts val="600"/>
              </a:spcAft>
            </a:pP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Saarbrücken, Oldenburg,</a:t>
            </a:r>
            <a:b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Frankfurt</a:t>
            </a:r>
            <a:endParaRPr lang="de-DE" sz="12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086" y="2808348"/>
            <a:ext cx="5688632" cy="1440160"/>
          </a:xfrm>
          <a:prstGeom prst="rect">
            <a:avLst/>
          </a:prstGeom>
          <a:solidFill>
            <a:srgbClr val="8CB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72213" y="2980294"/>
            <a:ext cx="5617592" cy="1358456"/>
          </a:xfrm>
          <a:prstGeom prst="rect">
            <a:avLst/>
          </a:prstGeom>
          <a:noFill/>
        </p:spPr>
        <p:txBody>
          <a:bodyPr wrap="square" lIns="91118" tIns="45559" rIns="91118" bIns="45559" rtlCol="0">
            <a:spAutoFit/>
          </a:bodyPr>
          <a:lstStyle>
            <a:defPPr>
              <a:defRPr lang="de-DE"/>
            </a:defPPr>
            <a:lvl1pPr algn="ctr">
              <a:spcAft>
                <a:spcPts val="600"/>
              </a:spcAft>
              <a:defRPr sz="1600">
                <a:solidFill>
                  <a:srgbClr val="355C8D"/>
                </a:solidFill>
                <a:latin typeface="Agfa Rotis Sans Serif"/>
                <a:cs typeface="Agfa Rotis Sans Serif"/>
              </a:defRPr>
            </a:lvl1pPr>
          </a:lstStyle>
          <a:p>
            <a:pPr algn="l" defTabSz="456123"/>
            <a:r>
              <a:rPr lang="de-DE" sz="60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1995</a:t>
            </a:r>
            <a:r>
              <a:rPr lang="de-DE" sz="1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gegründet      </a:t>
            </a:r>
            <a:r>
              <a:rPr lang="de-DE" sz="60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</a:t>
            </a:r>
            <a:r>
              <a:rPr lang="de-DE" sz="1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Jahre Erfahrung</a:t>
            </a:r>
            <a:endParaRPr lang="de-DE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 defTabSz="456123"/>
            <a:r>
              <a:rPr lang="de-DE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de-DE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05085" y="4320516"/>
            <a:ext cx="2808312" cy="2160240"/>
          </a:xfrm>
          <a:prstGeom prst="rect">
            <a:avLst/>
          </a:prstGeom>
          <a:solidFill>
            <a:srgbClr val="F09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srgbClr val="355C8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285411" y="4320516"/>
            <a:ext cx="2808312" cy="216024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srgbClr val="355C8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293517" y="5400671"/>
            <a:ext cx="1728192" cy="1123059"/>
          </a:xfrm>
          <a:prstGeom prst="rect">
            <a:avLst/>
          </a:prstGeom>
          <a:noFill/>
        </p:spPr>
        <p:txBody>
          <a:bodyPr wrap="square" lIns="91118" tIns="45559" rIns="91118" bIns="45559" rtlCol="0">
            <a:spAutoFit/>
          </a:bodyPr>
          <a:lstStyle>
            <a:defPPr>
              <a:defRPr lang="de-DE"/>
            </a:defPPr>
            <a:lvl1pPr algn="ctr">
              <a:spcAft>
                <a:spcPts val="600"/>
              </a:spcAft>
              <a:defRPr sz="1600">
                <a:solidFill>
                  <a:srgbClr val="355C8D"/>
                </a:solidFill>
                <a:latin typeface="Agfa Rotis Sans Serif"/>
                <a:cs typeface="Agfa Rotis Sans Serif"/>
              </a:defRPr>
            </a:lvl1pPr>
          </a:lstStyle>
          <a:p>
            <a:pPr algn="r" defTabSz="456123">
              <a:spcAft>
                <a:spcPts val="0"/>
              </a:spcAft>
            </a:pPr>
            <a:r>
              <a:rPr lang="de-DE" sz="4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9,6</a:t>
            </a:r>
            <a:r>
              <a:rPr lang="de-DE" sz="11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Jahre ∅</a:t>
            </a:r>
            <a:b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Firmenzugehörigkeit  </a:t>
            </a:r>
            <a:r>
              <a:rPr lang="de-DE" sz="11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	</a:t>
            </a:r>
          </a:p>
        </p:txBody>
      </p:sp>
      <p:grpSp>
        <p:nvGrpSpPr>
          <p:cNvPr id="55" name="Gruppierung 54"/>
          <p:cNvGrpSpPr/>
          <p:nvPr/>
        </p:nvGrpSpPr>
        <p:grpSpPr>
          <a:xfrm>
            <a:off x="3645446" y="4536549"/>
            <a:ext cx="2052228" cy="1368152"/>
            <a:chOff x="6300192" y="3789040"/>
            <a:chExt cx="1728192" cy="1152128"/>
          </a:xfrm>
        </p:grpSpPr>
        <p:pic>
          <p:nvPicPr>
            <p:cNvPr id="28" name="Bild 27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192" y="3789040"/>
              <a:ext cx="288032" cy="288032"/>
            </a:xfrm>
            <a:prstGeom prst="rect">
              <a:avLst/>
            </a:prstGeom>
          </p:spPr>
        </p:pic>
        <p:pic>
          <p:nvPicPr>
            <p:cNvPr id="29" name="Bild 28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224" y="3789040"/>
              <a:ext cx="288032" cy="288032"/>
            </a:xfrm>
            <a:prstGeom prst="rect">
              <a:avLst/>
            </a:prstGeom>
          </p:spPr>
        </p:pic>
        <p:pic>
          <p:nvPicPr>
            <p:cNvPr id="30" name="Bild 29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3789040"/>
              <a:ext cx="288032" cy="288032"/>
            </a:xfrm>
            <a:prstGeom prst="rect">
              <a:avLst/>
            </a:prstGeom>
          </p:spPr>
        </p:pic>
        <p:pic>
          <p:nvPicPr>
            <p:cNvPr id="31" name="Bild 30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4288" y="3789040"/>
              <a:ext cx="288032" cy="288032"/>
            </a:xfrm>
            <a:prstGeom prst="rect">
              <a:avLst/>
            </a:prstGeom>
          </p:spPr>
        </p:pic>
        <p:pic>
          <p:nvPicPr>
            <p:cNvPr id="32" name="Bild 31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2320" y="3789040"/>
              <a:ext cx="288032" cy="288032"/>
            </a:xfrm>
            <a:prstGeom prst="rect">
              <a:avLst/>
            </a:prstGeom>
          </p:spPr>
        </p:pic>
        <p:pic>
          <p:nvPicPr>
            <p:cNvPr id="33" name="Bild 32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0352" y="3789040"/>
              <a:ext cx="288032" cy="288032"/>
            </a:xfrm>
            <a:prstGeom prst="rect">
              <a:avLst/>
            </a:prstGeom>
          </p:spPr>
        </p:pic>
        <p:pic>
          <p:nvPicPr>
            <p:cNvPr id="37" name="Bild 36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192" y="4077072"/>
              <a:ext cx="288032" cy="288032"/>
            </a:xfrm>
            <a:prstGeom prst="rect">
              <a:avLst/>
            </a:prstGeom>
          </p:spPr>
        </p:pic>
        <p:pic>
          <p:nvPicPr>
            <p:cNvPr id="38" name="Bild 37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224" y="4077072"/>
              <a:ext cx="288032" cy="288032"/>
            </a:xfrm>
            <a:prstGeom prst="rect">
              <a:avLst/>
            </a:prstGeom>
          </p:spPr>
        </p:pic>
        <p:pic>
          <p:nvPicPr>
            <p:cNvPr id="39" name="Bild 38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077072"/>
              <a:ext cx="288032" cy="288032"/>
            </a:xfrm>
            <a:prstGeom prst="rect">
              <a:avLst/>
            </a:prstGeom>
          </p:spPr>
        </p:pic>
        <p:pic>
          <p:nvPicPr>
            <p:cNvPr id="40" name="Bild 39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4288" y="4077072"/>
              <a:ext cx="288032" cy="288032"/>
            </a:xfrm>
            <a:prstGeom prst="rect">
              <a:avLst/>
            </a:prstGeom>
          </p:spPr>
        </p:pic>
        <p:pic>
          <p:nvPicPr>
            <p:cNvPr id="41" name="Bild 40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2320" y="4077072"/>
              <a:ext cx="288032" cy="288032"/>
            </a:xfrm>
            <a:prstGeom prst="rect">
              <a:avLst/>
            </a:prstGeom>
          </p:spPr>
        </p:pic>
        <p:pic>
          <p:nvPicPr>
            <p:cNvPr id="42" name="Bild 41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0352" y="4077072"/>
              <a:ext cx="288032" cy="288032"/>
            </a:xfrm>
            <a:prstGeom prst="rect">
              <a:avLst/>
            </a:prstGeom>
          </p:spPr>
        </p:pic>
        <p:pic>
          <p:nvPicPr>
            <p:cNvPr id="43" name="Bild 42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192" y="4365104"/>
              <a:ext cx="288032" cy="288032"/>
            </a:xfrm>
            <a:prstGeom prst="rect">
              <a:avLst/>
            </a:prstGeom>
          </p:spPr>
        </p:pic>
        <p:pic>
          <p:nvPicPr>
            <p:cNvPr id="44" name="Bild 43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224" y="4365104"/>
              <a:ext cx="288032" cy="288032"/>
            </a:xfrm>
            <a:prstGeom prst="rect">
              <a:avLst/>
            </a:prstGeom>
          </p:spPr>
        </p:pic>
        <p:pic>
          <p:nvPicPr>
            <p:cNvPr id="45" name="Bild 44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365104"/>
              <a:ext cx="288032" cy="288032"/>
            </a:xfrm>
            <a:prstGeom prst="rect">
              <a:avLst/>
            </a:prstGeom>
          </p:spPr>
        </p:pic>
        <p:pic>
          <p:nvPicPr>
            <p:cNvPr id="46" name="Bild 45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4288" y="4365104"/>
              <a:ext cx="288032" cy="288032"/>
            </a:xfrm>
            <a:prstGeom prst="rect">
              <a:avLst/>
            </a:prstGeom>
          </p:spPr>
        </p:pic>
        <p:pic>
          <p:nvPicPr>
            <p:cNvPr id="47" name="Bild 46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2320" y="4365104"/>
              <a:ext cx="288032" cy="288032"/>
            </a:xfrm>
            <a:prstGeom prst="rect">
              <a:avLst/>
            </a:prstGeom>
          </p:spPr>
        </p:pic>
        <p:pic>
          <p:nvPicPr>
            <p:cNvPr id="48" name="Bild 47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0352" y="4365104"/>
              <a:ext cx="288032" cy="288032"/>
            </a:xfrm>
            <a:prstGeom prst="rect">
              <a:avLst/>
            </a:prstGeom>
          </p:spPr>
        </p:pic>
        <p:pic>
          <p:nvPicPr>
            <p:cNvPr id="49" name="Bild 48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192" y="4653136"/>
              <a:ext cx="288032" cy="288032"/>
            </a:xfrm>
            <a:prstGeom prst="rect">
              <a:avLst/>
            </a:prstGeom>
          </p:spPr>
        </p:pic>
        <p:pic>
          <p:nvPicPr>
            <p:cNvPr id="50" name="Bild 49" descr="user.ico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224" y="4653136"/>
              <a:ext cx="288032" cy="288032"/>
            </a:xfrm>
            <a:prstGeom prst="rect">
              <a:avLst/>
            </a:prstGeom>
          </p:spPr>
        </p:pic>
      </p:grpSp>
      <p:sp>
        <p:nvSpPr>
          <p:cNvPr id="57" name="Textfeld 56"/>
          <p:cNvSpPr txBox="1"/>
          <p:nvPr/>
        </p:nvSpPr>
        <p:spPr>
          <a:xfrm>
            <a:off x="477096" y="4272341"/>
            <a:ext cx="2664296" cy="1180067"/>
          </a:xfrm>
          <a:prstGeom prst="rect">
            <a:avLst/>
          </a:prstGeom>
          <a:noFill/>
        </p:spPr>
        <p:txBody>
          <a:bodyPr wrap="square" lIns="91118" tIns="45559" rIns="91118" bIns="45559" rtlCol="0">
            <a:spAutoFit/>
          </a:bodyPr>
          <a:lstStyle>
            <a:defPPr>
              <a:defRPr lang="de-DE"/>
            </a:defPPr>
            <a:lvl1pPr algn="r">
              <a:spcAft>
                <a:spcPts val="0"/>
              </a:spcAft>
              <a:defRPr sz="4800">
                <a:solidFill>
                  <a:srgbClr val="355C8D"/>
                </a:solidFill>
                <a:latin typeface="Agfa Rotis Sans Serif"/>
                <a:cs typeface="Agfa Rotis Sans Serif"/>
              </a:defRPr>
            </a:lvl1pPr>
          </a:lstStyle>
          <a:p>
            <a:pPr algn="ctr" defTabSz="456123"/>
            <a:r>
              <a:rPr lang="de-DE" sz="4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7,5</a:t>
            </a: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Jahre ∅ </a:t>
            </a:r>
            <a:b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Zusammenarbeit je Kunde</a:t>
            </a:r>
          </a:p>
          <a:p>
            <a:pPr algn="ctr" defTabSz="456123"/>
            <a:endParaRPr lang="de-DE" sz="12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5" name="Gruppierung 74"/>
          <p:cNvGrpSpPr/>
          <p:nvPr/>
        </p:nvGrpSpPr>
        <p:grpSpPr>
          <a:xfrm>
            <a:off x="693120" y="5472644"/>
            <a:ext cx="2232248" cy="864096"/>
            <a:chOff x="395536" y="2276872"/>
            <a:chExt cx="8352928" cy="3433341"/>
          </a:xfrm>
        </p:grpSpPr>
        <p:pic>
          <p:nvPicPr>
            <p:cNvPr id="76" name="Picture 8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476" y="2348880"/>
              <a:ext cx="1569988" cy="4302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7" name="Picture 7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80" y="2276872"/>
              <a:ext cx="1299096" cy="64954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8" name="Picture 7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276872"/>
              <a:ext cx="2030363" cy="66193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9" name="Picture 8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420888"/>
              <a:ext cx="1872208" cy="30927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0" name="Picture 8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284984"/>
              <a:ext cx="1224136" cy="600134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  <a:effectLst/>
          </p:spPr>
        </p:pic>
        <p:pic>
          <p:nvPicPr>
            <p:cNvPr id="81" name="Picture 9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429000"/>
              <a:ext cx="1717452" cy="14910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dist="25399" dir="1080031" algn="ctr" rotWithShape="0">
                <a:srgbClr val="FFFFFF"/>
              </a:outerShdw>
            </a:effectLst>
          </p:spPr>
        </p:pic>
        <p:pic>
          <p:nvPicPr>
            <p:cNvPr id="82" name="Picture 6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045" y="3356992"/>
              <a:ext cx="1872208" cy="30905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3" name="Picture 10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356992"/>
              <a:ext cx="1872208" cy="28490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dist="38099" dir="2700000" algn="ctr" rotWithShape="0">
                <a:schemeClr val="bg2">
                  <a:alpha val="95000"/>
                </a:schemeClr>
              </a:outerShdw>
            </a:effectLst>
          </p:spPr>
        </p:pic>
        <p:pic>
          <p:nvPicPr>
            <p:cNvPr id="84" name="Bild 83" descr="FRS_Logo.gif"/>
            <p:cNvPicPr>
              <a:picLocks noChangeAspect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56" y="4293096"/>
              <a:ext cx="1296144" cy="191235"/>
            </a:xfrm>
            <a:prstGeom prst="rect">
              <a:avLst/>
            </a:prstGeom>
          </p:spPr>
        </p:pic>
        <p:pic>
          <p:nvPicPr>
            <p:cNvPr id="85" name="Bild 13" descr="logo_WDR_160x120.jpg"/>
            <p:cNvPicPr>
              <a:picLocks noChangeAspect="1"/>
            </p:cNvPicPr>
            <p:nvPr/>
          </p:nvPicPr>
          <p:blipFill rotWithShape="1"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2401" y="4127272"/>
              <a:ext cx="1248139" cy="498901"/>
            </a:xfrm>
            <a:prstGeom prst="rect">
              <a:avLst/>
            </a:prstGeom>
          </p:spPr>
        </p:pic>
        <p:pic>
          <p:nvPicPr>
            <p:cNvPr id="86" name="Grafik 13" descr="B_Braun.jpg"/>
            <p:cNvPicPr>
              <a:picLocks noChangeAspect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221088"/>
              <a:ext cx="1872208" cy="333092"/>
            </a:xfrm>
            <a:prstGeom prst="rect">
              <a:avLst/>
            </a:prstGeom>
          </p:spPr>
        </p:pic>
        <p:pic>
          <p:nvPicPr>
            <p:cNvPr id="87" name="Grafik 14" descr="BEV.png"/>
            <p:cNvPicPr>
              <a:picLocks noChangeAspect="1"/>
            </p:cNvPicPr>
            <p:nvPr/>
          </p:nvPicPr>
          <p:blipFill>
            <a:blip r:embed="rId1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4941168"/>
              <a:ext cx="1800200" cy="769045"/>
            </a:xfrm>
            <a:prstGeom prst="rect">
              <a:avLst/>
            </a:prstGeom>
          </p:spPr>
        </p:pic>
        <p:pic>
          <p:nvPicPr>
            <p:cNvPr id="88" name="Grafik 15" descr="Buerkert_Logo_RGB_Subline.jpg"/>
            <p:cNvPicPr>
              <a:picLocks noChangeAspect="1"/>
            </p:cNvPicPr>
            <p:nvPr/>
          </p:nvPicPr>
          <p:blipFill>
            <a:blip r:embed="rId1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4580" y="4941168"/>
              <a:ext cx="1327580" cy="504077"/>
            </a:xfrm>
            <a:prstGeom prst="rect">
              <a:avLst/>
            </a:prstGeom>
          </p:spPr>
        </p:pic>
        <p:pic>
          <p:nvPicPr>
            <p:cNvPr id="89" name="Grafik 16" descr="RTL_Group.png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2294" y="4869160"/>
              <a:ext cx="1200133" cy="720080"/>
            </a:xfrm>
            <a:prstGeom prst="rect">
              <a:avLst/>
            </a:prstGeom>
          </p:spPr>
        </p:pic>
        <p:pic>
          <p:nvPicPr>
            <p:cNvPr id="90" name="Grafik 17"/>
            <p:cNvPicPr>
              <a:picLocks noChangeAspect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9943" y="4165669"/>
              <a:ext cx="1258411" cy="443929"/>
            </a:xfrm>
            <a:prstGeom prst="rect">
              <a:avLst/>
            </a:prstGeom>
          </p:spPr>
        </p:pic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2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036" y="5098978"/>
              <a:ext cx="1162868" cy="260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" name="Rechteck 51"/>
          <p:cNvSpPr/>
          <p:nvPr/>
        </p:nvSpPr>
        <p:spPr>
          <a:xfrm>
            <a:off x="395537" y="1340768"/>
            <a:ext cx="8280920" cy="1403574"/>
          </a:xfrm>
          <a:prstGeom prst="rect">
            <a:avLst/>
          </a:prstGeom>
          <a:solidFill>
            <a:srgbClr val="1BA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algn="ctr" defTabSz="456123"/>
            <a:r>
              <a:rPr lang="en-US" sz="47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Social Workplace Experts</a:t>
            </a:r>
            <a:endParaRPr lang="de-DE" sz="47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3" name="Oval 57"/>
          <p:cNvSpPr/>
          <p:nvPr/>
        </p:nvSpPr>
        <p:spPr>
          <a:xfrm>
            <a:off x="7139776" y="4556644"/>
            <a:ext cx="96525" cy="96525"/>
          </a:xfrm>
          <a:prstGeom prst="ellipse">
            <a:avLst/>
          </a:prstGeom>
          <a:solidFill>
            <a:srgbClr val="E5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125913" algn="l"/>
              </a:tabLst>
            </a:pPr>
            <a:r>
              <a:rPr lang="de-DE" dirty="0" smtClean="0"/>
              <a:t>Vorteile 	Nachteile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7544" y="1502553"/>
            <a:ext cx="3992943" cy="514357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 smtClean="0"/>
              <a:t>Keine mehrfache Implementierung der selben Funktionalität. Robust. 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Einheitliche </a:t>
            </a:r>
            <a:r>
              <a:rPr lang="de-DE" dirty="0"/>
              <a:t>Prozesse für </a:t>
            </a:r>
            <a:r>
              <a:rPr lang="de-DE" dirty="0" err="1" smtClean="0"/>
              <a:t>Self</a:t>
            </a:r>
            <a:r>
              <a:rPr lang="de-DE" dirty="0" smtClean="0"/>
              <a:t>-Services. 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smtClean="0"/>
              <a:t>Nutzung </a:t>
            </a:r>
            <a:r>
              <a:rPr lang="de-DE" dirty="0"/>
              <a:t>einheitlicher </a:t>
            </a:r>
            <a:r>
              <a:rPr lang="de-DE" dirty="0" smtClean="0"/>
              <a:t>Sicherheitsrichtlinien.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Sicherstellung </a:t>
            </a:r>
            <a:r>
              <a:rPr lang="de-DE" dirty="0"/>
              <a:t>der </a:t>
            </a:r>
            <a:r>
              <a:rPr lang="de-DE" dirty="0" smtClean="0"/>
              <a:t>Datenkonsistenz. 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 smtClean="0"/>
              <a:t>Weniger </a:t>
            </a:r>
            <a:r>
              <a:rPr lang="de-DE" dirty="0"/>
              <a:t>Aufwand für Regressionstests bei Anpassungen des Gesamtsystems. 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Erweiterungen </a:t>
            </a:r>
            <a:r>
              <a:rPr lang="de-DE" dirty="0"/>
              <a:t>in </a:t>
            </a:r>
            <a:r>
              <a:rPr lang="de-DE" dirty="0" err="1"/>
              <a:t>Atypon</a:t>
            </a:r>
            <a:r>
              <a:rPr lang="de-DE" dirty="0"/>
              <a:t> erfordern nicht automatisch </a:t>
            </a:r>
            <a:r>
              <a:rPr lang="de-DE" dirty="0" smtClean="0"/>
              <a:t>auch </a:t>
            </a:r>
            <a:r>
              <a:rPr lang="de-DE" dirty="0"/>
              <a:t>die Anpassung aller Anwendungen. 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Textpflege </a:t>
            </a:r>
            <a:r>
              <a:rPr lang="de-DE" dirty="0"/>
              <a:t>/ Anpassungen durch den Fachbereich möglich. 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Single-</a:t>
            </a:r>
            <a:r>
              <a:rPr lang="de-DE" dirty="0" err="1" smtClean="0"/>
              <a:t>Sign</a:t>
            </a:r>
            <a:r>
              <a:rPr lang="de-DE" dirty="0" smtClean="0"/>
              <a:t>-On.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Erweiterungen für alle Angebote.</a:t>
            </a:r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4612080" y="1502552"/>
            <a:ext cx="3992943" cy="514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500" dirty="0" smtClean="0"/>
              <a:t>Mögliche </a:t>
            </a:r>
            <a:r>
              <a:rPr lang="de-DE" sz="1500" dirty="0"/>
              <a:t>Einschränkungen bzgl. der Pflegemöglichkeit (anwendungsspezifischer) Felder. </a:t>
            </a:r>
          </a:p>
          <a:p>
            <a:pPr>
              <a:lnSpc>
                <a:spcPct val="100000"/>
              </a:lnSpc>
            </a:pPr>
            <a:r>
              <a:rPr lang="de-DE" sz="1500" dirty="0" smtClean="0"/>
              <a:t>Komplexität </a:t>
            </a:r>
            <a:r>
              <a:rPr lang="de-DE" sz="1500" dirty="0"/>
              <a:t>beim Setup. </a:t>
            </a:r>
            <a:endParaRPr lang="de-DE" sz="1500" dirty="0" smtClean="0"/>
          </a:p>
          <a:p>
            <a:pPr>
              <a:lnSpc>
                <a:spcPct val="100000"/>
              </a:lnSpc>
            </a:pPr>
            <a:r>
              <a:rPr lang="de-DE" sz="1500" dirty="0" smtClean="0"/>
              <a:t>Möglicherweise </a:t>
            </a:r>
            <a:r>
              <a:rPr lang="de-DE" sz="1500" dirty="0"/>
              <a:t>eingeschränkte Flexibilität und Agilität aufgrund möglicher Auswirkungen auf andere Angebote. </a:t>
            </a:r>
          </a:p>
        </p:txBody>
      </p:sp>
      <p:grpSp>
        <p:nvGrpSpPr>
          <p:cNvPr id="5" name="Gruppierung 16"/>
          <p:cNvGrpSpPr/>
          <p:nvPr/>
        </p:nvGrpSpPr>
        <p:grpSpPr>
          <a:xfrm>
            <a:off x="412925" y="1394540"/>
            <a:ext cx="3816424" cy="216024"/>
            <a:chOff x="179497" y="6168048"/>
            <a:chExt cx="8640052" cy="357295"/>
          </a:xfrm>
        </p:grpSpPr>
        <p:pic>
          <p:nvPicPr>
            <p:cNvPr id="6" name="Bild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0000">
              <a:off x="179497" y="6168048"/>
              <a:ext cx="8568044" cy="180538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7955453" y="6309319"/>
              <a:ext cx="864096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ung 16"/>
          <p:cNvGrpSpPr/>
          <p:nvPr/>
        </p:nvGrpSpPr>
        <p:grpSpPr>
          <a:xfrm>
            <a:off x="4612080" y="1394540"/>
            <a:ext cx="3816424" cy="216024"/>
            <a:chOff x="179497" y="6168048"/>
            <a:chExt cx="8640052" cy="357295"/>
          </a:xfrm>
        </p:grpSpPr>
        <p:pic>
          <p:nvPicPr>
            <p:cNvPr id="9" name="Bild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0000">
              <a:off x="179497" y="6168048"/>
              <a:ext cx="8568044" cy="180538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7955453" y="6309319"/>
              <a:ext cx="864096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245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4443" y="908722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Segoe UI Light" panose="020B0502040204020203" pitchFamily="34" charset="0"/>
              </a:rPr>
              <a:t>Herzlichen Dank! Noch Fragen?</a:t>
            </a:r>
            <a:endParaRPr lang="de-DE" sz="4400" dirty="0">
              <a:latin typeface="Segoe UI Light" panose="020B0502040204020203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4443" y="1975849"/>
            <a:ext cx="777686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400">
                <a:latin typeface="Segoe UI Light" panose="020B0502040204020203" pitchFamily="34" charset="0"/>
              </a:defRPr>
            </a:lvl1pPr>
          </a:lstStyle>
          <a:p>
            <a:pPr>
              <a:tabLst>
                <a:tab pos="717550" algn="l"/>
                <a:tab pos="3854450" algn="l"/>
              </a:tabLst>
            </a:pPr>
            <a:r>
              <a:rPr lang="de-DE" sz="2400" dirty="0"/>
              <a:t>Michael Clivot</a:t>
            </a:r>
          </a:p>
          <a:p>
            <a:pPr>
              <a:tabLst>
                <a:tab pos="358775" algn="l"/>
                <a:tab pos="3946525" algn="l"/>
              </a:tabLst>
            </a:pPr>
            <a:endParaRPr lang="de-DE" sz="2400" dirty="0"/>
          </a:p>
          <a:p>
            <a:pPr>
              <a:spcAft>
                <a:spcPts val="600"/>
              </a:spcAft>
              <a:tabLst>
                <a:tab pos="358775" algn="l"/>
                <a:tab pos="3946525" algn="l"/>
              </a:tabLst>
            </a:pPr>
            <a:r>
              <a:rPr lang="de-DE" sz="1800" dirty="0"/>
              <a:t>	twitter.com/netmedianer	xing.com/</a:t>
            </a:r>
            <a:r>
              <a:rPr lang="de-DE" sz="1800" dirty="0" err="1"/>
              <a:t>profile</a:t>
            </a:r>
            <a:r>
              <a:rPr lang="de-DE" sz="1800" dirty="0"/>
              <a:t>/Michael_Clivot2</a:t>
            </a:r>
          </a:p>
          <a:p>
            <a:pPr>
              <a:spcAft>
                <a:spcPts val="600"/>
              </a:spcAft>
              <a:tabLst>
                <a:tab pos="358775" algn="l"/>
                <a:tab pos="3946525" algn="l"/>
              </a:tabLst>
            </a:pPr>
            <a:r>
              <a:rPr lang="de-DE" sz="1800" dirty="0"/>
              <a:t>	facebook.com/netmedianer	linkedin.com/in/</a:t>
            </a:r>
            <a:r>
              <a:rPr lang="de-DE" sz="1800" dirty="0" err="1"/>
              <a:t>michaelclivot</a:t>
            </a:r>
            <a:endParaRPr lang="de-DE" sz="1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6" b="19127"/>
          <a:stretch/>
        </p:blipFill>
        <p:spPr>
          <a:xfrm>
            <a:off x="-25636" y="3843193"/>
            <a:ext cx="9169636" cy="3715076"/>
          </a:xfrm>
          <a:prstGeom prst="rect">
            <a:avLst/>
          </a:prstGeom>
        </p:spPr>
      </p:pic>
      <p:pic>
        <p:nvPicPr>
          <p:cNvPr id="6146" name="Picture 2" descr="http://www.netmedia.de/themes/theme_nm/images/buttons/connect-btn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94" r="10200" b="86279"/>
          <a:stretch/>
        </p:blipFill>
        <p:spPr bwMode="auto">
          <a:xfrm>
            <a:off x="456519" y="3136062"/>
            <a:ext cx="226389" cy="2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etmedia.de/themes/theme_nm/images/buttons/connect-btn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21158" r="5608" b="71299"/>
          <a:stretch/>
        </p:blipFill>
        <p:spPr bwMode="auto">
          <a:xfrm>
            <a:off x="465538" y="2768305"/>
            <a:ext cx="231494" cy="26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etmedia.de/themes/theme_nm/images/buttons/connect-btn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51" t="64394" r="11975" b="29047"/>
          <a:stretch/>
        </p:blipFill>
        <p:spPr bwMode="auto">
          <a:xfrm>
            <a:off x="3941933" y="2785669"/>
            <a:ext cx="300942" cy="2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etmedia.de/themes/theme_nm/images/buttons/connect-btn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52" t="49576" r="-8387" b="42881"/>
          <a:stretch/>
        </p:blipFill>
        <p:spPr bwMode="auto">
          <a:xfrm>
            <a:off x="3916266" y="3121669"/>
            <a:ext cx="352276" cy="26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28650" y="365128"/>
            <a:ext cx="7886700" cy="1325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203" tIns="45601" rIns="91203" bIns="45601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dirty="0">
                <a:cs typeface="Arial" panose="020B0604020202020204" pitchFamily="34" charset="0"/>
              </a:rPr>
              <a:t>Auswahl Kunden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6755541" y="5400845"/>
            <a:ext cx="648072" cy="519648"/>
          </a:xfrm>
          <a:prstGeom prst="rect">
            <a:avLst/>
          </a:prstGeom>
        </p:spPr>
      </p:pic>
      <p:pic>
        <p:nvPicPr>
          <p:cNvPr id="21" name="Picture 8" descr="BS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19342"/>
            <a:ext cx="2376264" cy="305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403648" y="3814527"/>
            <a:ext cx="1174110" cy="435705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3959932" y="5397995"/>
            <a:ext cx="1296144" cy="525348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7">
            <a:clrChange>
              <a:clrFrom>
                <a:srgbClr val="316CAC"/>
              </a:clrFrom>
              <a:clrTo>
                <a:srgbClr val="316CAC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558535" y="2930224"/>
            <a:ext cx="942945" cy="565767"/>
          </a:xfrm>
          <a:prstGeom prst="rect">
            <a:avLst/>
          </a:prstGeom>
        </p:spPr>
      </p:pic>
      <p:pic>
        <p:nvPicPr>
          <p:cNvPr id="30" name="Bild 29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6444208" y="3816353"/>
            <a:ext cx="1270730" cy="432048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3707934" y="3901720"/>
            <a:ext cx="1800201" cy="261319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1115616" y="5444648"/>
            <a:ext cx="1828772" cy="432047"/>
          </a:xfrm>
          <a:prstGeom prst="rect">
            <a:avLst/>
          </a:prstGeom>
        </p:spPr>
      </p:pic>
      <p:pic>
        <p:nvPicPr>
          <p:cNvPr id="1026" name="Picture 2" descr="http://www.consulting-week.de/tl_files/HCW/2013_09_23_IP_HCW_Roland_Berger_neu.jpg"/>
          <p:cNvPicPr>
            <a:picLocks noChangeAspect="1" noChangeArrowheads="1"/>
          </p:cNvPicPr>
          <p:nvPr/>
        </p:nvPicPr>
        <p:blipFill rotWithShape="1"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08" b="33681"/>
          <a:stretch/>
        </p:blipFill>
        <p:spPr bwMode="auto">
          <a:xfrm>
            <a:off x="6300191" y="4650558"/>
            <a:ext cx="1583418" cy="443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8144" y="2927888"/>
            <a:ext cx="2405666" cy="570434"/>
          </a:xfrm>
          <a:prstGeom prst="rect">
            <a:avLst/>
          </a:prstGeom>
        </p:spPr>
      </p:pic>
      <p:pic>
        <p:nvPicPr>
          <p:cNvPr id="2050" name="Picture 2" descr="Saarland.de - Startseite"/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41" y="2930221"/>
            <a:ext cx="1697302" cy="5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12" y="2130302"/>
            <a:ext cx="1830523" cy="4060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5" b="13815"/>
          <a:stretch/>
        </p:blipFill>
        <p:spPr>
          <a:xfrm>
            <a:off x="1069521" y="2067613"/>
            <a:ext cx="2033089" cy="61274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1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16018" r="38144" b="20797"/>
          <a:stretch/>
        </p:blipFill>
        <p:spPr>
          <a:xfrm>
            <a:off x="6510007" y="2199588"/>
            <a:ext cx="1250606" cy="34879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23" y="4680731"/>
            <a:ext cx="1502361" cy="3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165728" y="2808348"/>
            <a:ext cx="2520280" cy="3672408"/>
          </a:xfrm>
          <a:prstGeom prst="rect">
            <a:avLst/>
          </a:prstGeom>
          <a:solidFill>
            <a:srgbClr val="E5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CE6F2"/>
              </a:clrFrom>
              <a:clrTo>
                <a:srgbClr val="DCE6F2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812" y="3024373"/>
            <a:ext cx="1902851" cy="2577728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237733" y="5867744"/>
            <a:ext cx="2376264" cy="276674"/>
          </a:xfrm>
          <a:prstGeom prst="rect">
            <a:avLst/>
          </a:prstGeom>
          <a:noFill/>
        </p:spPr>
        <p:txBody>
          <a:bodyPr wrap="square" lIns="91118" tIns="45559" rIns="91118" bIns="45559" rtlCol="0">
            <a:spAutoFit/>
          </a:bodyPr>
          <a:lstStyle/>
          <a:p>
            <a:pPr algn="ctr" defTabSz="456123">
              <a:spcAft>
                <a:spcPts val="600"/>
              </a:spcAft>
            </a:pP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Stuttgart</a:t>
            </a:r>
            <a:endParaRPr lang="de-DE" sz="12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086" y="2808348"/>
            <a:ext cx="5688632" cy="1440160"/>
          </a:xfrm>
          <a:prstGeom prst="rect">
            <a:avLst/>
          </a:prstGeom>
          <a:solidFill>
            <a:srgbClr val="8CB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981833" y="7037281"/>
            <a:ext cx="6660352" cy="1338503"/>
          </a:xfrm>
          <a:prstGeom prst="rect">
            <a:avLst/>
          </a:prstGeom>
          <a:noFill/>
        </p:spPr>
        <p:txBody>
          <a:bodyPr wrap="square" lIns="91118" tIns="45559" rIns="91118" bIns="45559" rtlCol="0">
            <a:spAutoFit/>
          </a:bodyPr>
          <a:lstStyle>
            <a:defPPr>
              <a:defRPr lang="de-DE"/>
            </a:defPPr>
            <a:lvl1pPr algn="ctr">
              <a:spcAft>
                <a:spcPts val="600"/>
              </a:spcAft>
              <a:defRPr sz="1600">
                <a:solidFill>
                  <a:srgbClr val="355C8D"/>
                </a:solidFill>
                <a:latin typeface="Agfa Rotis Sans Serif"/>
                <a:cs typeface="Agfa Rotis Sans Serif"/>
              </a:defRPr>
            </a:lvl1pPr>
          </a:lstStyle>
          <a:p>
            <a:pPr algn="l" defTabSz="456123"/>
            <a:r>
              <a:rPr lang="de-DE" sz="60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1886</a:t>
            </a:r>
            <a:r>
              <a:rPr lang="de-DE" sz="1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de-DE" sz="1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gegründet      </a:t>
            </a:r>
            <a:r>
              <a:rPr lang="de-DE" sz="60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900</a:t>
            </a:r>
            <a:r>
              <a:rPr lang="de-DE" sz="1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1400" dirty="0" err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Mitarbeiter_innen</a:t>
            </a:r>
            <a:endParaRPr lang="de-DE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 defTabSz="456123"/>
            <a:r>
              <a:rPr lang="de-DE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de-DE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05085" y="4320516"/>
            <a:ext cx="2808312" cy="2160240"/>
          </a:xfrm>
          <a:prstGeom prst="rect">
            <a:avLst/>
          </a:prstGeom>
          <a:solidFill>
            <a:srgbClr val="F09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srgbClr val="355C8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285411" y="4320516"/>
            <a:ext cx="2808312" cy="216024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srgbClr val="355C8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754691" y="4845588"/>
            <a:ext cx="1907200" cy="1307725"/>
          </a:xfrm>
          <a:prstGeom prst="rect">
            <a:avLst/>
          </a:prstGeom>
          <a:noFill/>
        </p:spPr>
        <p:txBody>
          <a:bodyPr wrap="square" lIns="91118" tIns="45559" rIns="91118" bIns="45559" rtlCol="0">
            <a:spAutoFit/>
          </a:bodyPr>
          <a:lstStyle>
            <a:defPPr>
              <a:defRPr lang="de-DE"/>
            </a:defPPr>
            <a:lvl1pPr algn="ctr">
              <a:spcAft>
                <a:spcPts val="600"/>
              </a:spcAft>
              <a:defRPr sz="1600">
                <a:solidFill>
                  <a:srgbClr val="355C8D"/>
                </a:solidFill>
                <a:latin typeface="Agfa Rotis Sans Serif"/>
                <a:cs typeface="Agfa Rotis Sans Serif"/>
              </a:defRPr>
            </a:lvl1pPr>
          </a:lstStyle>
          <a:p>
            <a:pPr defTabSz="456123"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Umsatz (2010)</a:t>
            </a:r>
            <a:b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4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137</a:t>
            </a:r>
            <a:r>
              <a:rPr lang="de-DE" sz="11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Millionen Euro</a:t>
            </a:r>
          </a:p>
          <a:p>
            <a:pPr defTabSz="456123"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11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	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477096" y="4272339"/>
            <a:ext cx="2664296" cy="2184888"/>
          </a:xfrm>
          <a:prstGeom prst="rect">
            <a:avLst/>
          </a:prstGeom>
          <a:noFill/>
        </p:spPr>
        <p:txBody>
          <a:bodyPr wrap="square" lIns="91118" tIns="45559" rIns="91118" bIns="45559" rtlCol="0">
            <a:spAutoFit/>
          </a:bodyPr>
          <a:lstStyle>
            <a:defPPr>
              <a:defRPr lang="de-DE"/>
            </a:defPPr>
            <a:lvl1pPr algn="r">
              <a:spcAft>
                <a:spcPts val="0"/>
              </a:spcAft>
              <a:defRPr sz="4800">
                <a:solidFill>
                  <a:srgbClr val="355C8D"/>
                </a:solidFill>
                <a:latin typeface="Agfa Rotis Sans Serif"/>
                <a:cs typeface="Agfa Rotis Sans Serif"/>
              </a:defRPr>
            </a:lvl1pPr>
          </a:lstStyle>
          <a:p>
            <a:pPr algn="ctr" defTabSz="456123"/>
            <a:r>
              <a:rPr lang="de-DE" sz="4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500</a:t>
            </a:r>
            <a:br>
              <a:rPr lang="de-DE" sz="4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Neuerscheinungen im Jahr</a:t>
            </a:r>
            <a:endParaRPr lang="de-DE" sz="12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456123"/>
            <a:endParaRPr lang="de-DE" sz="12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456123"/>
            <a:r>
              <a:rPr lang="de-DE" sz="4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</a:t>
            </a:r>
            <a:r>
              <a:rPr lang="de-DE" sz="4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de-DE" sz="4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1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Fachzeitschriften</a:t>
            </a:r>
            <a:endParaRPr lang="de-DE" sz="12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456123"/>
            <a:endParaRPr lang="de-DE" sz="12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395537" y="1340768"/>
            <a:ext cx="8280920" cy="1403574"/>
          </a:xfrm>
          <a:prstGeom prst="rect">
            <a:avLst/>
          </a:prstGeom>
          <a:solidFill>
            <a:srgbClr val="1BA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algn="ctr" defTabSz="456123"/>
            <a:r>
              <a:rPr lang="en-US" sz="47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Georg </a:t>
            </a:r>
            <a:r>
              <a:rPr lang="en-US" sz="4700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Thieme</a:t>
            </a:r>
            <a:r>
              <a:rPr lang="en-US" sz="47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700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Verlag</a:t>
            </a:r>
            <a:r>
              <a:rPr lang="en-US" sz="47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KG </a:t>
            </a:r>
            <a:endParaRPr lang="de-DE" sz="4700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Oval 57"/>
          <p:cNvSpPr/>
          <p:nvPr/>
        </p:nvSpPr>
        <p:spPr>
          <a:xfrm>
            <a:off x="7207034" y="5070178"/>
            <a:ext cx="96525" cy="96525"/>
          </a:xfrm>
          <a:prstGeom prst="ellipse">
            <a:avLst/>
          </a:prstGeom>
          <a:solidFill>
            <a:srgbClr val="E51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614" tIns="0" rIns="0" bIns="0" anchor="ctr" anchorCtr="0"/>
          <a:lstStyle/>
          <a:p>
            <a:pPr defTabSz="456123"/>
            <a:endParaRPr lang="de-DE" sz="140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33275" y="2980294"/>
            <a:ext cx="5617592" cy="1358456"/>
          </a:xfrm>
          <a:prstGeom prst="rect">
            <a:avLst/>
          </a:prstGeom>
          <a:noFill/>
        </p:spPr>
        <p:txBody>
          <a:bodyPr wrap="square" lIns="91118" tIns="45559" rIns="91118" bIns="45559" rtlCol="0">
            <a:spAutoFit/>
          </a:bodyPr>
          <a:lstStyle>
            <a:defPPr>
              <a:defRPr lang="de-DE"/>
            </a:defPPr>
            <a:lvl1pPr algn="ctr">
              <a:spcAft>
                <a:spcPts val="600"/>
              </a:spcAft>
              <a:defRPr sz="1600">
                <a:solidFill>
                  <a:srgbClr val="355C8D"/>
                </a:solidFill>
                <a:latin typeface="Agfa Rotis Sans Serif"/>
                <a:cs typeface="Agfa Rotis Sans Serif"/>
              </a:defRPr>
            </a:lvl1pPr>
          </a:lstStyle>
          <a:p>
            <a:pPr algn="l" defTabSz="456123"/>
            <a:r>
              <a:rPr lang="de-DE" sz="60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1886</a:t>
            </a:r>
            <a:r>
              <a:rPr lang="de-DE" sz="1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de-DE" sz="1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gegründet      </a:t>
            </a:r>
            <a:r>
              <a:rPr lang="de-DE" sz="60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900</a:t>
            </a:r>
            <a:r>
              <a:rPr lang="de-DE" sz="1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1400" dirty="0" err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Mitarbeiter_innen</a:t>
            </a:r>
            <a:endParaRPr lang="de-DE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 defTabSz="456123"/>
            <a:r>
              <a:rPr lang="de-DE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de-DE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Ausgangssituation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Thieme betreibt zahlreiche Portale</a:t>
            </a:r>
            <a:r>
              <a:rPr lang="de-DE" dirty="0"/>
              <a:t> </a:t>
            </a:r>
            <a:r>
              <a:rPr lang="de-DE" dirty="0" smtClean="0"/>
              <a:t>für Online Medien, E-Books, E-Learning, multimediale Plattformen für Kliniken, Referenzwerk-Portale oder wissenschaftliche Enzyklopädien</a:t>
            </a:r>
          </a:p>
          <a:p>
            <a:r>
              <a:rPr lang="de-DE" dirty="0" smtClean="0"/>
              <a:t>Viele dieser Portale sind kostenpflichtig und damit auch geschützt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01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Ausgangssituation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Für die Portale gibt es unterschiedliche Authentifizierungsmöglichkeiten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/>
              <a:t>Login / Passwort</a:t>
            </a:r>
          </a:p>
          <a:p>
            <a:pPr lvl="1"/>
            <a:r>
              <a:rPr lang="de-DE" dirty="0" smtClean="0"/>
              <a:t>IP </a:t>
            </a:r>
            <a:r>
              <a:rPr lang="de-DE" dirty="0"/>
              <a:t>basierte Authentifizierung</a:t>
            </a:r>
          </a:p>
          <a:p>
            <a:pPr lvl="1"/>
            <a:r>
              <a:rPr lang="de-DE" dirty="0" err="1" smtClean="0"/>
              <a:t>Shibboleth</a:t>
            </a:r>
            <a:endParaRPr lang="de-DE" dirty="0" smtClean="0"/>
          </a:p>
          <a:p>
            <a:pPr lvl="1"/>
            <a:r>
              <a:rPr lang="de-DE" dirty="0" err="1" smtClean="0"/>
              <a:t>OpenAthens</a:t>
            </a:r>
            <a:endParaRPr lang="de-DE" dirty="0"/>
          </a:p>
          <a:p>
            <a:pPr lvl="1"/>
            <a:r>
              <a:rPr lang="de-DE" dirty="0" smtClean="0"/>
              <a:t>Society </a:t>
            </a:r>
            <a:r>
              <a:rPr lang="de-DE" dirty="0"/>
              <a:t>/ </a:t>
            </a:r>
            <a:r>
              <a:rPr lang="de-DE" dirty="0" err="1"/>
              <a:t>Cooperation</a:t>
            </a:r>
            <a:r>
              <a:rPr lang="de-DE" dirty="0"/>
              <a:t> und </a:t>
            </a:r>
            <a:r>
              <a:rPr lang="de-DE" dirty="0" err="1"/>
              <a:t>Partnership</a:t>
            </a:r>
            <a:r>
              <a:rPr lang="de-DE" dirty="0"/>
              <a:t> Token</a:t>
            </a:r>
          </a:p>
        </p:txBody>
      </p:sp>
    </p:spTree>
    <p:extLst>
      <p:ext uri="{BB962C8B-B14F-4D97-AF65-F5344CB8AC3E}">
        <p14:creationId xmlns:p14="http://schemas.microsoft.com/office/powerpoint/2010/main" val="15914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7545" y="2205078"/>
            <a:ext cx="8208144" cy="4251478"/>
          </a:xfrm>
        </p:spPr>
        <p:txBody>
          <a:bodyPr>
            <a:normAutofit/>
          </a:bodyPr>
          <a:lstStyle/>
          <a:p>
            <a:r>
              <a:rPr lang="de-DE" dirty="0" smtClean="0"/>
              <a:t>Alle Portale haben in der Regel eine andere technische Basis und ein anderes Authentifizierungsverfahren.</a:t>
            </a:r>
          </a:p>
          <a:p>
            <a:r>
              <a:rPr lang="de-DE" dirty="0" smtClean="0"/>
              <a:t>Kein gemeinsames Repository der Nutzer für alle Applikationen.</a:t>
            </a:r>
          </a:p>
          <a:p>
            <a:r>
              <a:rPr lang="de-DE" dirty="0" smtClean="0"/>
              <a:t>Der Nutzer muss sich mehrere Zugangsdaten merken und musste sich mehrfach anmelden.</a:t>
            </a:r>
          </a:p>
          <a:p>
            <a:r>
              <a:rPr lang="de-DE" dirty="0" smtClean="0"/>
              <a:t>Bei jedem neuen Portal muss die Authentifizierung neu implementiert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35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Bereitstellung von zentralen Komponenten </a:t>
            </a:r>
            <a:r>
              <a:rPr lang="de-DE" dirty="0" smtClean="0"/>
              <a:t>für Login und </a:t>
            </a:r>
            <a:r>
              <a:rPr lang="de-DE" dirty="0" err="1" smtClean="0"/>
              <a:t>Self</a:t>
            </a:r>
            <a:r>
              <a:rPr lang="de-DE" dirty="0" smtClean="0"/>
              <a:t>-Services.</a:t>
            </a:r>
            <a:endParaRPr lang="de-DE" dirty="0"/>
          </a:p>
          <a:p>
            <a:r>
              <a:rPr lang="de-DE" dirty="0" smtClean="0"/>
              <a:t>Flexibilität </a:t>
            </a:r>
            <a:r>
              <a:rPr lang="de-DE" dirty="0"/>
              <a:t>bzgl. der Präsentation der Inhalte durch Ableitung </a:t>
            </a:r>
            <a:r>
              <a:rPr lang="de-DE" dirty="0" smtClean="0"/>
              <a:t>für </a:t>
            </a:r>
            <a:r>
              <a:rPr lang="de-DE" dirty="0"/>
              <a:t>die jeweiligen Online Angebote. </a:t>
            </a:r>
          </a:p>
          <a:p>
            <a:r>
              <a:rPr lang="de-DE" dirty="0" smtClean="0"/>
              <a:t>Login </a:t>
            </a:r>
            <a:r>
              <a:rPr lang="de-DE" dirty="0"/>
              <a:t>aus der Anwendung </a:t>
            </a:r>
            <a:r>
              <a:rPr lang="de-DE" dirty="0" smtClean="0"/>
              <a:t>nutzt </a:t>
            </a:r>
            <a:r>
              <a:rPr lang="de-DE" dirty="0"/>
              <a:t>ebenfalls die Funktionalität und das Fehlerhandling der zentralen Login-Seite.</a:t>
            </a:r>
          </a:p>
          <a:p>
            <a:r>
              <a:rPr lang="de-DE" dirty="0" smtClean="0"/>
              <a:t>Unterstützung </a:t>
            </a:r>
            <a:r>
              <a:rPr lang="de-DE" dirty="0"/>
              <a:t>von Mehrsprachigkeit</a:t>
            </a:r>
          </a:p>
        </p:txBody>
      </p:sp>
    </p:spTree>
    <p:extLst>
      <p:ext uri="{BB962C8B-B14F-4D97-AF65-F5344CB8AC3E}">
        <p14:creationId xmlns:p14="http://schemas.microsoft.com/office/powerpoint/2010/main" val="28747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Nutzung einer zentralen Authentifizierungsplattform</a:t>
            </a:r>
          </a:p>
          <a:p>
            <a:r>
              <a:rPr lang="de-DE" dirty="0" smtClean="0"/>
              <a:t>Ein Account pro Kunde</a:t>
            </a:r>
          </a:p>
          <a:p>
            <a:r>
              <a:rPr lang="de-DE" dirty="0" smtClean="0"/>
              <a:t>Single-</a:t>
            </a:r>
            <a:r>
              <a:rPr lang="de-DE" dirty="0" err="1" smtClean="0"/>
              <a:t>Sign</a:t>
            </a:r>
            <a:r>
              <a:rPr lang="de-DE" dirty="0" smtClean="0"/>
              <a:t>-On auf alle Portale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3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FF3D9A4F5D684DBEEF70C0C040D684" ma:contentTypeVersion="2" ma:contentTypeDescription="Ein neues Dokument erstellen." ma:contentTypeScope="" ma:versionID="03f9b2a56e1c4f53a675a6ef1d5eadcc">
  <xsd:schema xmlns:xsd="http://www.w3.org/2001/XMLSchema" xmlns:xs="http://www.w3.org/2001/XMLSchema" xmlns:p="http://schemas.microsoft.com/office/2006/metadata/properties" xmlns:ns2="15f4667d-e2f2-44df-b6e9-839a5e3d4bcf" targetNamespace="http://schemas.microsoft.com/office/2006/metadata/properties" ma:root="true" ma:fieldsID="f8781c3bf253cec773b5f6e7aa74c05d" ns2:_="">
    <xsd:import namespace="15f4667d-e2f2-44df-b6e9-839a5e3d4bcf"/>
    <xsd:element name="properties">
      <xsd:complexType>
        <xsd:sequence>
          <xsd:element name="documentManagement">
            <xsd:complexType>
              <xsd:all>
                <xsd:element ref="ns2:Veranstaltung" minOccurs="0"/>
                <xsd:element ref="ns2:Part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4667d-e2f2-44df-b6e9-839a5e3d4bcf" elementFormDefault="qualified">
    <xsd:import namespace="http://schemas.microsoft.com/office/2006/documentManagement/types"/>
    <xsd:import namespace="http://schemas.microsoft.com/office/infopath/2007/PartnerControls"/>
    <xsd:element name="Veranstaltung" ma:index="8" nillable="true" ma:displayName="Veranstaltung" ma:list="{24dc0f0e-0c68-4266-8b5b-e4838fd7387e}" ma:internalName="Veranstaltung" ma:showField="Title">
      <xsd:simpleType>
        <xsd:restriction base="dms:Lookup"/>
      </xsd:simpleType>
    </xsd:element>
    <xsd:element name="Partner" ma:index="9" nillable="true" ma:displayName="Partner" ma:list="{21c822d5-2c09-4b96-8d6b-85330a9bcb83}" ma:internalName="Partner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rtner xmlns="15f4667d-e2f2-44df-b6e9-839a5e3d4bcf" xsi:nil="true"/>
    <Veranstaltung xmlns="15f4667d-e2f2-44df-b6e9-839a5e3d4bcf">7</Veranstaltung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292562-84C7-465E-A7BB-928188AEBBDB}"/>
</file>

<file path=customXml/itemProps2.xml><?xml version="1.0" encoding="utf-8"?>
<ds:datastoreItem xmlns:ds="http://schemas.openxmlformats.org/officeDocument/2006/customXml" ds:itemID="{87BBE948-1087-4CA4-9B4D-C87AD680937D}"/>
</file>

<file path=customXml/itemProps3.xml><?xml version="1.0" encoding="utf-8"?>
<ds:datastoreItem xmlns:ds="http://schemas.openxmlformats.org/officeDocument/2006/customXml" ds:itemID="{9FC96F5B-947A-4A8D-911D-025FAC72F02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559</Words>
  <Application>Microsoft Office PowerPoint</Application>
  <PresentationFormat>Bildschirmpräsentation (4:3)</PresentationFormat>
  <Paragraphs>120</Paragraphs>
  <Slides>21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Segoe UI</vt:lpstr>
      <vt:lpstr>Segoe UI Light</vt:lpstr>
      <vt:lpstr>Wingdings</vt:lpstr>
      <vt:lpstr>Office Theme</vt:lpstr>
      <vt:lpstr>PowerPoint-Präsentation</vt:lpstr>
      <vt:lpstr>PowerPoint-Präsentation</vt:lpstr>
      <vt:lpstr>Auswahl Kunden</vt:lpstr>
      <vt:lpstr>PowerPoint-Präsentation</vt:lpstr>
      <vt:lpstr>Ausgangssituation</vt:lpstr>
      <vt:lpstr>Ausgangssituation</vt:lpstr>
      <vt:lpstr>Problem</vt:lpstr>
      <vt:lpstr>Anforderungen</vt:lpstr>
      <vt:lpstr>Anforderungen</vt:lpstr>
      <vt:lpstr>Umsetzung</vt:lpstr>
      <vt:lpstr>Umsetzung Auslieferung</vt:lpstr>
      <vt:lpstr>Zugriff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Vorteile  Nachteile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Clivot</dc:creator>
  <cp:lastModifiedBy>Michael Clivot</cp:lastModifiedBy>
  <cp:revision>60</cp:revision>
  <dcterms:created xsi:type="dcterms:W3CDTF">2014-04-29T20:43:56Z</dcterms:created>
  <dcterms:modified xsi:type="dcterms:W3CDTF">2014-05-16T14:49:30Z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0x01010072FF3D9A4F5D684DBEEF70C0C040D684</vt:lpwstr>
  </property>
</Properties>
</file>